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5"/>
  </p:notesMasterIdLst>
  <p:handoutMasterIdLst>
    <p:handoutMasterId r:id="rId26"/>
  </p:handoutMasterIdLst>
  <p:sldIdLst>
    <p:sldId id="265" r:id="rId5"/>
    <p:sldId id="270" r:id="rId6"/>
    <p:sldId id="266" r:id="rId7"/>
    <p:sldId id="273" r:id="rId8"/>
    <p:sldId id="271" r:id="rId9"/>
    <p:sldId id="275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72" r:id="rId19"/>
    <p:sldId id="277" r:id="rId20"/>
    <p:sldId id="287" r:id="rId21"/>
    <p:sldId id="286" r:id="rId22"/>
    <p:sldId id="289" r:id="rId23"/>
    <p:sldId id="288" r:id="rId2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95843" autoAdjust="0"/>
  </p:normalViewPr>
  <p:slideViewPr>
    <p:cSldViewPr snapToGrid="0" showGuides="1">
      <p:cViewPr>
        <p:scale>
          <a:sx n="60" d="100"/>
          <a:sy n="60" d="100"/>
        </p:scale>
        <p:origin x="56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14.01.2020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14.01.2020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3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14.01.2020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3788" y="2075498"/>
            <a:ext cx="9144000" cy="2387600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sz="4900" dirty="0">
                <a:solidFill>
                  <a:schemeClr val="tx1"/>
                </a:solidFill>
              </a:rPr>
              <a:t>Тема:</a:t>
            </a:r>
            <a:br>
              <a:rPr lang="ru-RU" dirty="0"/>
            </a:br>
            <a:r>
              <a:rPr lang="ru-RU" b="1" dirty="0"/>
              <a:t>Внутренняя картина болезни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2939" y="379172"/>
            <a:ext cx="9144000" cy="1655762"/>
          </a:xfrm>
        </p:spPr>
        <p:txBody>
          <a:bodyPr rtlCol="0"/>
          <a:lstStyle/>
          <a:p>
            <a:pPr rtl="0"/>
            <a:r>
              <a:rPr lang="ru-RU" dirty="0">
                <a:solidFill>
                  <a:schemeClr val="accent1"/>
                </a:solidFill>
              </a:rPr>
              <a:t>Лекции по психологии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2AC9DE21-4F21-40C6-B95E-61BE004C8CB0}"/>
              </a:ext>
            </a:extLst>
          </p:cNvPr>
          <p:cNvSpPr txBox="1">
            <a:spLocks/>
          </p:cNvSpPr>
          <p:nvPr/>
        </p:nvSpPr>
        <p:spPr>
          <a:xfrm>
            <a:off x="4909931" y="4926495"/>
            <a:ext cx="695076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24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dirty="0"/>
          </a:p>
          <a:p>
            <a:pPr algn="r"/>
            <a:r>
              <a:rPr lang="ru-RU" dirty="0">
                <a:solidFill>
                  <a:schemeClr val="tx1"/>
                </a:solidFill>
              </a:rPr>
              <a:t>Яковишин Г.В.  - преподаватель психологии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КБПОУ КК «Камчатский медицинский колледж»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8D621F5F-DF44-4770-B1CE-77D72AB03199}"/>
              </a:ext>
            </a:extLst>
          </p:cNvPr>
          <p:cNvSpPr txBox="1">
            <a:spLocks/>
          </p:cNvSpPr>
          <p:nvPr/>
        </p:nvSpPr>
        <p:spPr>
          <a:xfrm>
            <a:off x="1152939" y="1099206"/>
            <a:ext cx="9144000" cy="1103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24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Раздел: Основы психосоматики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DC8707F-9EEF-4825-92A4-21254F11F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365125"/>
            <a:ext cx="90297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/>
              <a:t>Психологическая защита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9507BF5-8322-4010-B160-A3E41A9366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2100" y="1825625"/>
            <a:ext cx="9791700" cy="4351338"/>
          </a:xfrm>
        </p:spPr>
        <p:txBody>
          <a:bodyPr/>
          <a:lstStyle/>
          <a:p>
            <a:pPr algn="just"/>
            <a:r>
              <a:rPr lang="ru-RU" altLang="ru-RU" sz="2800" dirty="0"/>
              <a:t>     </a:t>
            </a:r>
            <a:r>
              <a:rPr lang="ru-RU" altLang="ru-RU" sz="3600" dirty="0"/>
              <a:t>Неосознанное стремление человека вытеснить из сознания неприятную для него информацию, забыть о неудовлетворенных потребностях для того, чтобы избавиться от горьких переживаний и чувства неполноценности.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66934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7F6064-A1F8-44F6-AAA0-78BE5A174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b="1" u="sng" dirty="0"/>
              <a:t>Примитивные</a:t>
            </a:r>
            <a:r>
              <a:rPr lang="ru-RU" altLang="ru-RU" dirty="0"/>
              <a:t>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  </a:t>
            </a:r>
            <a:r>
              <a:rPr lang="ru-RU" altLang="ru-RU" b="1" dirty="0"/>
              <a:t>Избегание</a:t>
            </a:r>
            <a:r>
              <a:rPr lang="ru-RU" altLang="ru-RU" dirty="0"/>
              <a:t>: отказ от деятельности на том основании, что отсутствуют необходимые способности  («Вы – врач, вы и лечите, как хотите, я в этом ничего не понимаю!»).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b="1" dirty="0"/>
              <a:t>    Магическое мышление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  </a:t>
            </a:r>
            <a:r>
              <a:rPr lang="ru-RU" altLang="ru-RU" b="1" dirty="0"/>
              <a:t>Отрицание</a:t>
            </a:r>
            <a:r>
              <a:rPr lang="ru-RU" altLang="ru-RU" dirty="0"/>
              <a:t>: неоправданный оптимизм.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b="1" dirty="0"/>
              <a:t>    Регрессия</a:t>
            </a:r>
            <a:r>
              <a:rPr lang="ru-RU" altLang="ru-RU" dirty="0"/>
              <a:t>: появление более ранних, детских моделей поведения в ответ на стрессовую ситуацию.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  </a:t>
            </a:r>
            <a:r>
              <a:rPr lang="ru-RU" altLang="ru-RU" b="1" dirty="0"/>
              <a:t>Идентификация</a:t>
            </a:r>
            <a:r>
              <a:rPr lang="ru-RU" altLang="ru-RU" dirty="0"/>
              <a:t>: моделирование собственного поведения по образцу другого более авторитетного человека.</a:t>
            </a:r>
          </a:p>
          <a:p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06C5EFB-838E-469D-9A56-1FF6AC213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365125"/>
            <a:ext cx="9029700" cy="1325563"/>
          </a:xfrm>
        </p:spPr>
        <p:txBody>
          <a:bodyPr/>
          <a:lstStyle/>
          <a:p>
            <a:pPr algn="ctr"/>
            <a:r>
              <a:rPr lang="ru-RU" altLang="ru-RU" sz="4000" dirty="0"/>
              <a:t>ПРИМЕРЫ ЗАЩИТНЫХ МЕХАНИЗМОВ</a:t>
            </a:r>
          </a:p>
        </p:txBody>
      </p:sp>
    </p:spTree>
    <p:extLst>
      <p:ext uri="{BB962C8B-B14F-4D97-AF65-F5344CB8AC3E}">
        <p14:creationId xmlns:p14="http://schemas.microsoft.com/office/powerpoint/2010/main" val="330773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08CC30-E17A-4AD7-83AD-5ABC418EA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altLang="ru-RU" b="1" dirty="0"/>
              <a:t>Идеализация</a:t>
            </a:r>
            <a:r>
              <a:rPr lang="ru-RU" altLang="ru-RU" dirty="0"/>
              <a:t>: приписывание человеку или событию безусловно хороших или безусловно плохих свойств (например, бездумное восхищение врачом, недоучет его промахов)</a:t>
            </a:r>
          </a:p>
          <a:p>
            <a:pPr algn="just">
              <a:buNone/>
            </a:pPr>
            <a:r>
              <a:rPr lang="ru-RU" altLang="ru-RU" b="1" dirty="0"/>
              <a:t>    Расщепление</a:t>
            </a:r>
            <a:r>
              <a:rPr lang="ru-RU" altLang="ru-RU" dirty="0"/>
              <a:t> (диссоциация): выделение в собственной психике признаков второй личности, которой приписываются отрицательные мысли и поступки («Это не я – это меня бес попутал»)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88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BCED3-B5AB-40D8-AD61-F09B0069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Более развитые механизмы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E67F0-D9E7-4532-8492-FDECA8855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2100" y="1825625"/>
            <a:ext cx="97917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/>
              <a:t>Вытеснение</a:t>
            </a:r>
            <a:r>
              <a:rPr lang="ru-RU" altLang="ru-RU" sz="2400" dirty="0"/>
              <a:t>: неосознанное «забывание» неприятных фактов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Конверсия</a:t>
            </a:r>
            <a:r>
              <a:rPr lang="ru-RU" altLang="ru-RU" sz="2400" dirty="0"/>
              <a:t>: вариант вытеснения, при котором чувство неудовлетворенности преобразуется в соматические и неврологические расстройства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Обесценивание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Рационализация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Замещение</a:t>
            </a:r>
            <a:r>
              <a:rPr lang="ru-RU" altLang="ru-RU" sz="2400" dirty="0"/>
              <a:t> (преодоление ложных препятствий)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Проекция</a:t>
            </a:r>
            <a:r>
              <a:rPr lang="ru-RU" alt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985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04F63F-85B0-4547-8CD8-BF1EEB4492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2100" y="1443789"/>
            <a:ext cx="9791700" cy="4733174"/>
          </a:xfrm>
        </p:spPr>
        <p:txBody>
          <a:bodyPr/>
          <a:lstStyle/>
          <a:p>
            <a:pPr algn="just"/>
            <a:r>
              <a:rPr lang="ru-RU" altLang="ru-RU" b="1" dirty="0"/>
              <a:t>Сублимация</a:t>
            </a:r>
            <a:r>
              <a:rPr lang="ru-RU" altLang="ru-RU" dirty="0"/>
              <a:t>: удовлетворение потребности в символической форме так, что это поощряется обществом</a:t>
            </a:r>
          </a:p>
          <a:p>
            <a:pPr marL="0" indent="0" algn="just">
              <a:buNone/>
            </a:pPr>
            <a:endParaRPr lang="ru-RU" altLang="ru-RU" dirty="0"/>
          </a:p>
          <a:p>
            <a:pPr algn="just"/>
            <a:r>
              <a:rPr lang="ru-RU" altLang="ru-RU" b="1" dirty="0"/>
              <a:t>Механизмы постоянной защиты</a:t>
            </a:r>
            <a:r>
              <a:rPr lang="ru-RU" altLang="ru-RU" dirty="0"/>
              <a:t> («броня характера»): юмор, педантизм, альтруизм, фантазии, ирония, дерзость, аутизм, постоянная улыбка.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576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9C0ECE-C838-4EBF-B518-BC6BC794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74" y="2494547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ru-RU" sz="4000" b="1" dirty="0"/>
              <a:t>Переживание болезни во времени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7EA27D7-AAE0-4C99-8FE0-13F5CCEFC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980" y="196516"/>
            <a:ext cx="8133346" cy="64649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2000" b="1" i="1" dirty="0" err="1"/>
              <a:t>Предмедицинская</a:t>
            </a:r>
            <a:r>
              <a:rPr lang="ru-RU" sz="2000" b="1" i="1" dirty="0"/>
              <a:t> фаза </a:t>
            </a:r>
            <a:r>
              <a:rPr lang="ru-RU" sz="2000" dirty="0"/>
              <a:t>- длится до начала общения с врачом, появляются первые признаки болезни и заболевший стоит перед решением вопроса об обращении за медицинской помощью.</a:t>
            </a:r>
          </a:p>
          <a:p>
            <a:pPr marL="36576" indent="0">
              <a:buNone/>
            </a:pPr>
            <a:endParaRPr lang="ru-RU" sz="2000" dirty="0"/>
          </a:p>
          <a:p>
            <a:pPr marL="36576" indent="0">
              <a:buNone/>
            </a:pPr>
            <a:r>
              <a:rPr lang="ru-RU" sz="2000" b="1" i="1" dirty="0"/>
              <a:t>Фаза ломки жизненного стереотипа</a:t>
            </a:r>
            <a:r>
              <a:rPr lang="ru-RU" sz="2000" dirty="0"/>
              <a:t>-переход в такую стадию болезни, когда больной становится изолированным от работы, а часто и от семьи при госпитализации. У него нет уверенности в характере и прогнозе своего заболевания и он полон сомнений и тревог.</a:t>
            </a:r>
          </a:p>
          <a:p>
            <a:pPr marL="36576" indent="0">
              <a:buNone/>
            </a:pPr>
            <a:endParaRPr lang="ru-RU" sz="2000" dirty="0"/>
          </a:p>
          <a:p>
            <a:pPr marL="36576" indent="0">
              <a:buNone/>
            </a:pPr>
            <a:r>
              <a:rPr lang="ru-RU" sz="2000" b="1" i="1" dirty="0"/>
              <a:t>Фаза адаптации к болезни</a:t>
            </a:r>
            <a:r>
              <a:rPr lang="ru-RU" sz="2000" dirty="0"/>
              <a:t>, когда снижается чувство напряженности и безысходности, т.к. острые симптомы болезни постепенно уменьшаются, больной уже приспособился к факту заболевания.</a:t>
            </a:r>
          </a:p>
          <a:p>
            <a:pPr marL="36576" indent="0">
              <a:buNone/>
            </a:pPr>
            <a:endParaRPr lang="ru-RU" sz="2000" dirty="0"/>
          </a:p>
          <a:p>
            <a:pPr marL="36576" indent="0">
              <a:buNone/>
            </a:pPr>
            <a:r>
              <a:rPr lang="ru-RU" sz="2000" b="1" i="1" dirty="0"/>
              <a:t>Фаза «капитуляции» </a:t>
            </a:r>
            <a:r>
              <a:rPr lang="ru-RU" sz="2000" dirty="0"/>
              <a:t>- больной примиряется с судьбой, не предпринимает активных усилий к поиску «новых» методов лечения и понимает ограниченность возможностей медицины в его полном излечении. Он становится равнодушным или негативно угрюмым.</a:t>
            </a:r>
          </a:p>
          <a:p>
            <a:pPr marL="36576" indent="0">
              <a:buNone/>
            </a:pPr>
            <a:endParaRPr lang="ru-RU" sz="2000" dirty="0"/>
          </a:p>
          <a:p>
            <a:pPr marL="36576" indent="0">
              <a:buNone/>
            </a:pPr>
            <a:r>
              <a:rPr lang="ru-RU" sz="2000" b="1" i="1" dirty="0"/>
              <a:t>Фаза формирования компенсаторных механизмов приспособления к жизни</a:t>
            </a:r>
            <a:r>
              <a:rPr lang="ru-RU" sz="2000" dirty="0"/>
              <a:t>, установки на получение каких-либо материальных или иных выгод от болезни (рентные установки).</a:t>
            </a:r>
          </a:p>
        </p:txBody>
      </p:sp>
    </p:spTree>
    <p:extLst>
      <p:ext uri="{BB962C8B-B14F-4D97-AF65-F5344CB8AC3E}">
        <p14:creationId xmlns:p14="http://schemas.microsoft.com/office/powerpoint/2010/main" val="426335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18262-7024-4EB7-A846-4F795526A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311" y="0"/>
            <a:ext cx="9793288" cy="2302042"/>
          </a:xfrm>
        </p:spPr>
        <p:txBody>
          <a:bodyPr>
            <a:normAutofit/>
          </a:bodyPr>
          <a:lstStyle/>
          <a:p>
            <a:r>
              <a:rPr lang="ru-RU" sz="4000" b="1" dirty="0"/>
              <a:t>Возрастные особенности внутренней картины болезни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1FE19A-FEEB-4FAB-99CE-B8C8832F7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356" y="1984375"/>
            <a:ext cx="9793288" cy="4873625"/>
          </a:xfrm>
        </p:spPr>
        <p:txBody>
          <a:bodyPr>
            <a:normAutofit fontScale="77500" lnSpcReduction="20000"/>
          </a:bodyPr>
          <a:lstStyle/>
          <a:p>
            <a:pPr indent="361950" algn="just"/>
            <a:r>
              <a:rPr lang="ru-RU" b="1" i="1" dirty="0">
                <a:solidFill>
                  <a:srgbClr val="C00000"/>
                </a:solidFill>
              </a:rPr>
              <a:t>У детей дошкольного возраста</a:t>
            </a:r>
            <a:r>
              <a:rPr lang="ru-RU" dirty="0"/>
              <a:t> собственная оценка заболевания еще не сформирована, у детей </a:t>
            </a:r>
            <a:r>
              <a:rPr lang="ru-RU" b="1" i="1" dirty="0">
                <a:solidFill>
                  <a:srgbClr val="C00000"/>
                </a:solidFill>
              </a:rPr>
              <a:t>младшего школьного возраста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dirty="0"/>
              <a:t>она недостаточно полная и только </a:t>
            </a:r>
            <a:r>
              <a:rPr lang="ru-RU" b="1" i="1" dirty="0">
                <a:solidFill>
                  <a:srgbClr val="C00000"/>
                </a:solidFill>
              </a:rPr>
              <a:t>в пубертатном возрасте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dirty="0"/>
              <a:t>приближается к оценке взрослых.</a:t>
            </a:r>
          </a:p>
          <a:p>
            <a:pPr indent="361950" algn="just"/>
            <a:r>
              <a:rPr lang="ru-RU" b="1" i="1" dirty="0"/>
              <a:t>Дети</a:t>
            </a:r>
            <a:r>
              <a:rPr lang="ru-RU" dirty="0"/>
              <a:t> более тяжело переносят боль и страдания, боятся больничной обстановки, медицинских инструментов и манипуляций, хирургического вмешательства. Но во многом реакция ребенка на свою болезнь и его поведение в условиях болезни зависят от родителей и врачей!</a:t>
            </a:r>
          </a:p>
          <a:p>
            <a:pPr indent="361950" algn="just"/>
            <a:r>
              <a:rPr lang="ru-RU" b="1" i="1" dirty="0"/>
              <a:t>Для детей, подростков и молодежи</a:t>
            </a:r>
            <a:r>
              <a:rPr lang="ru-RU" dirty="0"/>
              <a:t> наиболее тяжелыми в психологическом отношении оказываются болезни, которые изменяют внешний вид человека, делают его непривлекательным.</a:t>
            </a:r>
          </a:p>
          <a:p>
            <a:pPr indent="361950" algn="just"/>
            <a:r>
              <a:rPr lang="ru-RU" dirty="0"/>
              <a:t> К ним относятся любые болезни, негативно, с точки зрения подростка, изменяющие внешность (кожные, аллергические), калечащие травмы и операции , ожоги, ожирение.</a:t>
            </a:r>
            <a:r>
              <a:rPr lang="ru-RU" b="1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12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B493ED-E038-49F1-BA00-C8F2AB0A6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В молодом возрасте (18-35 лет) </a:t>
            </a:r>
            <a:r>
              <a:rPr lang="ru-RU" dirty="0"/>
              <a:t>чаще встречаются переоценка своего здоровья и недооценка болезни, неверие в возможность тяжелого заболевания, инвалидизации. Преувеличение значимости болезни бывает в тех случаях, когда отчетливо выступают эстетический и интимный компоненты переживания соматической патологии.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В зрелом возрасте</a:t>
            </a:r>
            <a:r>
              <a:rPr lang="ru-RU" i="1" dirty="0"/>
              <a:t> </a:t>
            </a:r>
            <a:r>
              <a:rPr lang="ru-RU" dirty="0"/>
              <a:t>наиболее выраженные психологические переживания и возможные психические расстройства связаны с хроническими, </a:t>
            </a:r>
            <a:r>
              <a:rPr lang="ru-RU" dirty="0" err="1"/>
              <a:t>прогностически</a:t>
            </a:r>
            <a:r>
              <a:rPr lang="ru-RU" dirty="0"/>
              <a:t> неблагоприятными, </a:t>
            </a:r>
            <a:r>
              <a:rPr lang="ru-RU" dirty="0" err="1"/>
              <a:t>инвалидизирующими</a:t>
            </a:r>
            <a:r>
              <a:rPr lang="ru-RU" dirty="0"/>
              <a:t> заболеваниями (нарушения кровообращения, тяжелые инфаркты, онкологические заболевания).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DBB877B-7A53-4B73-85B0-B7DC3382B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Возрастные особенности внутренней картины болезни</a:t>
            </a:r>
            <a:br>
              <a:rPr lang="ru-RU" sz="4000" b="1" dirty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1375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B9980-5A37-4513-ADB4-313FB0E60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Возрастные особенности внутренней картины болезни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39722E-663D-4CD3-AD63-016E9F2519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44905" y="1488741"/>
            <a:ext cx="11502189" cy="5567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endParaRPr lang="ru-RU" sz="2200" b="1" i="1" dirty="0">
              <a:solidFill>
                <a:srgbClr val="C00000"/>
              </a:solidFill>
            </a:endParaRPr>
          </a:p>
          <a:p>
            <a:pPr indent="361950" algn="just"/>
            <a:r>
              <a:rPr lang="ru-RU" b="1" i="1" dirty="0">
                <a:solidFill>
                  <a:srgbClr val="C00000"/>
                </a:solidFill>
              </a:rPr>
              <a:t>Для пожилых и престарелых людей (60 – 74 гг.)</a:t>
            </a:r>
            <a:r>
              <a:rPr lang="ru-RU" dirty="0"/>
              <a:t> наиболее значимыми являются болезни, которые могут привести к смерти. Инфаркт, инсульт, злокачественные опухоли страшны для них не тем, что ведут к утрате трудоспособности, а те, что ассоциируются со смертью.</a:t>
            </a:r>
          </a:p>
          <a:p>
            <a:pPr indent="361950" algn="just"/>
            <a:endParaRPr lang="ru-RU" b="1" i="1" dirty="0">
              <a:solidFill>
                <a:srgbClr val="C00000"/>
              </a:solidFill>
            </a:endParaRPr>
          </a:p>
          <a:p>
            <a:pPr indent="361950" algn="just"/>
            <a:r>
              <a:rPr lang="ru-RU" b="1" i="1" dirty="0">
                <a:solidFill>
                  <a:srgbClr val="C00000"/>
                </a:solidFill>
              </a:rPr>
              <a:t>Для старческого возраста (75 лет и старше)</a:t>
            </a:r>
            <a:r>
              <a:rPr lang="ru-RU" i="1" dirty="0"/>
              <a:t> </a:t>
            </a:r>
            <a:r>
              <a:rPr lang="ru-RU" dirty="0"/>
              <a:t>характерно : преувеличение тяжести заболевания, однако достаточно часто встречается недооценка тяжести, опасности болезни из-за снижения критики, интеллектуальной несостоятельности, эйфории, появляющейся иногда вследствие недостаточности кровообращения головного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0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86A8A-D19C-4371-BDEE-C15C4F6BD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Использованные источники: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B9876E-4DED-4374-B56D-F57497697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Руденко А.М. Психология для медицинских колледжей: </a:t>
            </a:r>
            <a:r>
              <a:rPr lang="ru-RU" dirty="0" err="1"/>
              <a:t>учеб.пособие</a:t>
            </a:r>
            <a:r>
              <a:rPr lang="ru-RU" dirty="0"/>
              <a:t>. - Изд. 2-е, </a:t>
            </a:r>
            <a:r>
              <a:rPr lang="ru-RU" dirty="0" err="1"/>
              <a:t>перераб</a:t>
            </a:r>
            <a:r>
              <a:rPr lang="ru-RU" dirty="0"/>
              <a:t>. – Р/н/Д: Феникс, 2013. – 383 с.</a:t>
            </a:r>
          </a:p>
          <a:p>
            <a:r>
              <a:rPr lang="ru-RU" dirty="0"/>
              <a:t>Островская И.В. Психология: учебник для медицинских училищ и колледжей. – Изд. 2-е, исправленное. – М: ГЭОТАР-Медицина, 2014. – 480 с.</a:t>
            </a:r>
          </a:p>
          <a:p>
            <a:r>
              <a:rPr lang="en-US" dirty="0"/>
              <a:t>http://knowledge.allbest.ru/psychology/3c0a65625a2ac68b5c43b89521306d36_0.html</a:t>
            </a:r>
          </a:p>
          <a:p>
            <a:r>
              <a:rPr lang="en-US" dirty="0"/>
              <a:t>https://psyisland.wordpress.com/2014/08/09/33-</a:t>
            </a:r>
            <a:r>
              <a:rPr lang="ru-RU" dirty="0"/>
              <a:t>возрастные-особенности-внутренней-к/</a:t>
            </a:r>
          </a:p>
          <a:p>
            <a:r>
              <a:rPr lang="en-US" dirty="0"/>
              <a:t>http://spb-prepod.ucoz.ru/publ/medicinskaja_psikhologija_lekcija_2_vnutrennjaja_kartina_bolezni/1-1-0-19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82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5FEE48-CC4E-468E-9463-CB2AE3FE8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2442" y="831014"/>
            <a:ext cx="5851358" cy="5295150"/>
          </a:xfrm>
        </p:spPr>
        <p:txBody>
          <a:bodyPr>
            <a:normAutofit/>
          </a:bodyPr>
          <a:lstStyle/>
          <a:p>
            <a:r>
              <a:rPr lang="ru-RU" altLang="ru-RU" dirty="0"/>
              <a:t>“Чтобы правильно лечить больного, надобно узнать, во-первых, самого больного во всех его отношениях, потом надобно стараться узнавать причины, на его тело и душу воздействующие, наконец, надобно объять весь круг болезни, и тогда болезнь сама скажет имя свое, откроет внутреннее свойство свое и покажет наружный вид свой”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F3965BC-E843-472F-8C7C-529BB36AE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491" y="831014"/>
            <a:ext cx="2389839" cy="3225064"/>
          </a:xfrm>
          <a:prstGeom prst="rect">
            <a:avLst/>
          </a:prstGeom>
        </p:spPr>
      </p:pic>
      <p:sp>
        <p:nvSpPr>
          <p:cNvPr id="5" name="Текст 3">
            <a:extLst>
              <a:ext uri="{FF2B5EF4-FFF2-40B4-BE49-F238E27FC236}">
                <a16:creationId xmlns:a16="http://schemas.microsoft.com/office/drawing/2014/main" id="{B5A369E8-1E28-484B-A5D1-86DCA51DE0A7}"/>
              </a:ext>
            </a:extLst>
          </p:cNvPr>
          <p:cNvSpPr txBox="1">
            <a:spLocks/>
          </p:cNvSpPr>
          <p:nvPr/>
        </p:nvSpPr>
        <p:spPr bwMode="auto">
          <a:xfrm>
            <a:off x="1491358" y="1857959"/>
            <a:ext cx="4011084" cy="416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000" b="1" i="1" u="sng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М.Я.Мудров</a:t>
            </a:r>
            <a:r>
              <a:rPr kumimoji="0" lang="ru-RU" altLang="ru-RU" sz="2000" b="1" i="1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(1776-1831)</a:t>
            </a:r>
          </a:p>
        </p:txBody>
      </p:sp>
    </p:spTree>
    <p:extLst>
      <p:ext uri="{BB962C8B-B14F-4D97-AF65-F5344CB8AC3E}">
        <p14:creationId xmlns:p14="http://schemas.microsoft.com/office/powerpoint/2010/main" val="402877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D05D8ED-5017-48FB-A2A9-0F00F90EA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352" y="2899778"/>
            <a:ext cx="9029700" cy="1325563"/>
          </a:xfrm>
        </p:spPr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5124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43104" y="281991"/>
            <a:ext cx="10105791" cy="2862262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pPr rtl="0"/>
            <a:r>
              <a:rPr lang="ru-RU" dirty="0"/>
              <a:t>ПЛАН:</a:t>
            </a:r>
          </a:p>
        </p:txBody>
      </p:sp>
      <p:sp>
        <p:nvSpPr>
          <p:cNvPr id="14" name="Объект 13"/>
          <p:cNvSpPr>
            <a:spLocks noGrp="1"/>
          </p:cNvSpPr>
          <p:nvPr>
            <p:ph type="body" idx="1"/>
          </p:nvPr>
        </p:nvSpPr>
        <p:spPr>
          <a:xfrm>
            <a:off x="1241658" y="3593432"/>
            <a:ext cx="10105791" cy="286226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/>
              <a:t>Понятие «Внутренняя картина болезни» (ВКБ)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Уровни и этапы ВКБ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Факторы, влияющие на внутреннюю картину болезни</a:t>
            </a:r>
          </a:p>
          <a:p>
            <a:pPr lvl="0"/>
            <a:r>
              <a:rPr lang="ru-RU" dirty="0"/>
              <a:t>        3.1.Психологическая защита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Переживание болезни во времени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Возрастные особенности внутренней картины болезни</a:t>
            </a:r>
          </a:p>
          <a:p>
            <a:pPr lvl="0" rtl="0"/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A02F2-9EAE-4C18-B750-67E24C82C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ru-RU" dirty="0"/>
              <a:t>Внутренняя картина болезни (ВКБ)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7DA032-D1E7-4D47-95F5-4911B6F9A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737558" cy="25581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altLang="ru-RU" sz="2800" dirty="0"/>
              <a:t>Это сугубо индивидуальная система ощущений, эмоциональных переживаний и мыслей, определяющих отношение больного к имеющемуся нарушению здоровья, и связанное с этим поведение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3175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88E7E-4971-4B23-8593-2402E5962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921" y="349083"/>
            <a:ext cx="9029700" cy="1325563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b="1" dirty="0"/>
              <a:t>Понятие «внутренняя картина болезни» было введено </a:t>
            </a:r>
            <a:br>
              <a:rPr lang="ru-RU" sz="2400" b="1" dirty="0"/>
            </a:br>
            <a:r>
              <a:rPr lang="ru-RU" sz="2400" b="1" dirty="0"/>
              <a:t>Романом Альбертовичем </a:t>
            </a:r>
            <a:r>
              <a:rPr lang="ru-RU" sz="2400" b="1" dirty="0" err="1"/>
              <a:t>Лурия</a:t>
            </a:r>
            <a:r>
              <a:rPr lang="ru-RU" sz="2400" b="1" dirty="0"/>
              <a:t> (1874-1944)</a:t>
            </a:r>
            <a:br>
              <a:rPr lang="ru-RU" sz="2400" b="1" i="1" u="sng" dirty="0"/>
            </a:br>
            <a:endParaRPr lang="ru-RU" sz="2400" b="1" dirty="0"/>
          </a:p>
        </p:txBody>
      </p:sp>
      <p:sp>
        <p:nvSpPr>
          <p:cNvPr id="4" name="Содержимое 4">
            <a:extLst>
              <a:ext uri="{FF2B5EF4-FFF2-40B4-BE49-F238E27FC236}">
                <a16:creationId xmlns:a16="http://schemas.microsoft.com/office/drawing/2014/main" id="{151B8DC2-08FC-4E9F-90F1-8093FC922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8989" y="1315453"/>
            <a:ext cx="5406189" cy="486151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sz="2000" b="1" i="1" dirty="0"/>
              <a:t>Внешняя картина </a:t>
            </a:r>
            <a:r>
              <a:rPr lang="ru-RU" sz="2000" b="1" dirty="0"/>
              <a:t>- все то, «что врачу удается получить всеми доступными для него методами исследования, включая сюда и тончайшие методы биохимического и инструментального анализа,...все то, что можно описать и...зафиксировать графически, числами, кривыми, рентгенограммами и т. д.» </a:t>
            </a:r>
            <a:endParaRPr lang="en-US" sz="2000" b="1" dirty="0"/>
          </a:p>
          <a:p>
            <a:pPr eaLnBrk="1" hangingPunct="1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ru-RU" sz="2000" b="1" i="1" dirty="0"/>
          </a:p>
          <a:p>
            <a:pPr eaLnBrk="1" hangingPunct="1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sz="2000" b="1" i="1" dirty="0"/>
              <a:t>Внутренняя картина</a:t>
            </a:r>
            <a:r>
              <a:rPr lang="ru-RU" sz="2000" dirty="0"/>
              <a:t> </a:t>
            </a:r>
            <a:r>
              <a:rPr lang="ru-RU" sz="2000" b="1" i="1" dirty="0"/>
              <a:t>болезни</a:t>
            </a:r>
            <a:r>
              <a:rPr lang="ru-RU" sz="2000" dirty="0"/>
              <a:t> - </a:t>
            </a:r>
            <a:r>
              <a:rPr lang="ru-RU" sz="2000" b="1" dirty="0"/>
              <a:t>все то, «что испытывает и переживает больной, вся масса его ощущений,...общее самочувствие, самонаблюдение, его представления о своей болезни, о ее причинах,...- весь огромный внутренний мир больного, который состоит из весьма сложных сочетаний восприятия и ощущения, эмоций, аффектов, конфликтов, психических переживаний и травм»</a:t>
            </a:r>
          </a:p>
        </p:txBody>
      </p:sp>
      <p:pic>
        <p:nvPicPr>
          <p:cNvPr id="6" name="Рисунок 5" descr="Изображение выглядит как мужчина, человек, фотография, старый&#10;&#10;Автоматически созданное описание">
            <a:extLst>
              <a:ext uri="{FF2B5EF4-FFF2-40B4-BE49-F238E27FC236}">
                <a16:creationId xmlns:a16="http://schemas.microsoft.com/office/drawing/2014/main" id="{53C434F7-38B4-4726-A811-FD03BA27B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5604" y="1825625"/>
            <a:ext cx="2914322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80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03225E6-3BD7-47C4-8EDB-B725EB5CE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1451058"/>
            <a:ext cx="9791700" cy="54069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/>
              <a:t>1. Чувственный (сенситивный) </a:t>
            </a:r>
            <a:r>
              <a:rPr lang="ru-RU" i="1" dirty="0"/>
              <a:t>– </a:t>
            </a:r>
            <a:r>
              <a:rPr lang="ru-RU" dirty="0"/>
              <a:t>наличие физ. дискомфорта, боли; </a:t>
            </a:r>
          </a:p>
          <a:p>
            <a:pPr>
              <a:buNone/>
            </a:pPr>
            <a:r>
              <a:rPr lang="ru-RU" b="1" i="1" dirty="0"/>
              <a:t>2. Эмоциональный </a:t>
            </a:r>
            <a:r>
              <a:rPr lang="ru-RU" i="1" dirty="0"/>
              <a:t>– </a:t>
            </a:r>
            <a:r>
              <a:rPr lang="ru-RU" dirty="0"/>
              <a:t>тревога, страх и т.п. Связан с различными видами эмоционального реагирования на здоровье. Определяется индивидуально-психологическими характеристиками, особенностями эмоционального реагирования на различные жизненные ситуации. </a:t>
            </a:r>
          </a:p>
          <a:p>
            <a:pPr>
              <a:buNone/>
            </a:pPr>
            <a:r>
              <a:rPr lang="ru-RU" b="1" i="1" dirty="0"/>
              <a:t>3. Интеллектуальный </a:t>
            </a:r>
            <a:r>
              <a:rPr lang="ru-RU" i="1" dirty="0"/>
              <a:t>– </a:t>
            </a:r>
            <a:r>
              <a:rPr lang="ru-RU" dirty="0"/>
              <a:t>рациональное осознание факта болезни. Зависит от возраста и интеллекта. </a:t>
            </a:r>
          </a:p>
          <a:p>
            <a:pPr>
              <a:buNone/>
            </a:pPr>
            <a:r>
              <a:rPr lang="ru-RU" b="1" i="1" dirty="0"/>
              <a:t>4. Поведенческий </a:t>
            </a:r>
            <a:r>
              <a:rPr lang="ru-RU" i="1" dirty="0"/>
              <a:t>(мотивационный) – </a:t>
            </a:r>
            <a:r>
              <a:rPr lang="ru-RU" dirty="0"/>
              <a:t>выбор поведения в связи с болезнью</a:t>
            </a:r>
            <a:r>
              <a:rPr lang="ru-RU" i="1" dirty="0"/>
              <a:t>. С</a:t>
            </a:r>
            <a:r>
              <a:rPr lang="ru-RU" dirty="0"/>
              <a:t>вязан с актуализацией деятельности по сохранению здоровья. Это более высокий уровень отношения к здоровью.</a:t>
            </a:r>
            <a:endParaRPr lang="ru-RU" i="1" dirty="0"/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D5CCA7A-E4E8-43CC-9C1E-EFD544E9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Уровни ВКБ: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00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844CB-851A-4E9B-BFBA-0B5BD3ED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Этапы ВКБ: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CC48B-87D4-41EF-B740-9A4F7945C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buAutoNum type="arabicPeriod"/>
            </a:pPr>
            <a:r>
              <a:rPr lang="ru-RU" b="1" i="1" dirty="0" err="1"/>
              <a:t>Сенсологический</a:t>
            </a:r>
            <a:r>
              <a:rPr lang="ru-RU" dirty="0"/>
              <a:t> – боль, неприятные ощущения от болезни;</a:t>
            </a:r>
          </a:p>
          <a:p>
            <a:pPr marL="273050" indent="-273050">
              <a:buAutoNum type="arabicPeriod"/>
            </a:pPr>
            <a:r>
              <a:rPr lang="ru-RU" b="1" i="1" dirty="0"/>
              <a:t>Оценочный</a:t>
            </a:r>
            <a:r>
              <a:rPr lang="ru-RU" dirty="0"/>
              <a:t> – оценка собственного состояния;</a:t>
            </a:r>
          </a:p>
          <a:p>
            <a:pPr marL="273050" indent="-273050">
              <a:buAutoNum type="arabicPeriod"/>
            </a:pPr>
            <a:r>
              <a:rPr lang="ru-RU" b="1" i="1" dirty="0"/>
              <a:t>Этап выраженного отношения к болезни </a:t>
            </a:r>
            <a:r>
              <a:rPr lang="ru-RU" dirty="0"/>
              <a:t>– формируется отношение к болезни.</a:t>
            </a:r>
          </a:p>
          <a:p>
            <a:pPr marL="273050" indent="-273050" algn="ctr">
              <a:buNone/>
            </a:pPr>
            <a:r>
              <a:rPr lang="ru-RU" dirty="0">
                <a:solidFill>
                  <a:schemeClr val="accent1"/>
                </a:solidFill>
              </a:rPr>
              <a:t>Субъективные оценки (пациента) и объективные (врача) часто не совпадают, что может осложнить лечение.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95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77BD5-61F4-4AFB-A645-6D22F241C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50" y="18255"/>
            <a:ext cx="9029700" cy="1325563"/>
          </a:xfrm>
        </p:spPr>
        <p:txBody>
          <a:bodyPr>
            <a:normAutofit/>
          </a:bodyPr>
          <a:lstStyle/>
          <a:p>
            <a:r>
              <a:rPr lang="ru-RU" altLang="ru-RU" sz="4000" b="1" dirty="0"/>
              <a:t>ФАКТОРЫ, ОПРЕДЕЛЯЮЩИЕ ВКБ</a:t>
            </a:r>
            <a:endParaRPr lang="ru-RU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959579-2636-4592-B0E2-D0E634E7EB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2100" y="1219200"/>
            <a:ext cx="9791700" cy="5229726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Возраст.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Пол.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Профессия.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Семейное положение.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Характер болезни.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Обстоятельства, в которых протекает болезнь: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</a:rPr>
              <a:t>проблемы и неуверенность, которые приносит с собой болезнь;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</a:rPr>
              <a:t>среда, в которой происходит болезнь;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</a:rPr>
              <a:t>причина болезни (считает ли больной виновником заболевания себя или других)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 err="1">
                <a:latin typeface="Times New Roman" panose="02020603050405020304" pitchFamily="18" charset="0"/>
              </a:rPr>
              <a:t>Преморбидная</a:t>
            </a:r>
            <a:r>
              <a:rPr lang="ru-RU" altLang="ru-RU" sz="2400" dirty="0">
                <a:latin typeface="Times New Roman" panose="02020603050405020304" pitchFamily="18" charset="0"/>
              </a:rPr>
              <a:t> личность (личность до заболевания):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Степень общей чувствительности к прямым, особенно неприятным факторам (например: к боли, шуму, клиническим методам обследования)</a:t>
            </a:r>
          </a:p>
        </p:txBody>
      </p:sp>
    </p:spTree>
    <p:extLst>
      <p:ext uri="{BB962C8B-B14F-4D97-AF65-F5344CB8AC3E}">
        <p14:creationId xmlns:p14="http://schemas.microsoft.com/office/powerpoint/2010/main" val="231744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0A47362-7182-4D64-A071-05CDF5BA3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</p:spPr>
        <p:txBody>
          <a:bodyPr>
            <a:normAutofit/>
          </a:bodyPr>
          <a:lstStyle/>
          <a:p>
            <a:r>
              <a:rPr lang="ru-RU" altLang="ru-RU" sz="4000" b="1" dirty="0"/>
              <a:t>ФАКТОРЫ, ОПРЕДЕЛЯЮЩИЕ ВКБ</a:t>
            </a:r>
            <a:endParaRPr lang="ru-RU" sz="4000" b="1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AE7A80-C438-45DE-A951-873019D799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2100" y="1600702"/>
            <a:ext cx="9791700" cy="50323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Темперамент, характер, акцентуации характера;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Характер и шкала ценностей – люди с повышенным чувством ответственности и долга по отношению к семье и обществу стараются выздороветь быстрее. </a:t>
            </a:r>
            <a:r>
              <a:rPr lang="ru-RU" altLang="ru-RU" sz="2400" b="1" i="1" dirty="0">
                <a:latin typeface="Times New Roman" panose="02020603050405020304" pitchFamily="18" charset="0"/>
              </a:rPr>
              <a:t>Люди же с низкой степенью ответственности по отношению к близким часто используют болезнь для своей выгоды и пользы;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Медицинская сознательность проявляется реальной оценкой болезни и соответственной оценкой собственной ситуации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Определяемые пациентом «выгоды» от  болезни.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 Тип реагирования на болезнь.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 Воспитание и мировоззрение пациента.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b="1" i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Психологические защитные механизмы</a:t>
            </a:r>
            <a:r>
              <a:rPr lang="ru-RU" altLang="ru-RU" sz="2400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dirty="0"/>
          </a:p>
          <a:p>
            <a:pPr>
              <a:lnSpc>
                <a:spcPct val="80000"/>
              </a:lnSpc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02592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1416</Words>
  <Application>Microsoft Office PowerPoint</Application>
  <PresentationFormat>Широкоэкранный</PresentationFormat>
  <Paragraphs>120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Wingdings</vt:lpstr>
      <vt:lpstr>Шаблон в оформлении «Облачный шкипер»</vt:lpstr>
      <vt:lpstr>Тема: Внутренняя картина болезни</vt:lpstr>
      <vt:lpstr>Презентация PowerPoint</vt:lpstr>
      <vt:lpstr>ПЛАН:</vt:lpstr>
      <vt:lpstr>Внутренняя картина болезни (ВКБ)</vt:lpstr>
      <vt:lpstr>Понятие «внутренняя картина болезни» было введено  Романом Альбертовичем Лурия (1874-1944) </vt:lpstr>
      <vt:lpstr>Уровни ВКБ: </vt:lpstr>
      <vt:lpstr>Этапы ВКБ: </vt:lpstr>
      <vt:lpstr>ФАКТОРЫ, ОПРЕДЕЛЯЮЩИЕ ВКБ</vt:lpstr>
      <vt:lpstr>ФАКТОРЫ, ОПРЕДЕЛЯЮЩИЕ ВКБ</vt:lpstr>
      <vt:lpstr>Психологическая защита</vt:lpstr>
      <vt:lpstr>ПРИМЕРЫ ЗАЩИТНЫХ МЕХАНИЗМОВ</vt:lpstr>
      <vt:lpstr>Презентация PowerPoint</vt:lpstr>
      <vt:lpstr>Более развитые механизмы</vt:lpstr>
      <vt:lpstr>Презентация PowerPoint</vt:lpstr>
      <vt:lpstr>Переживание болезни во времени</vt:lpstr>
      <vt:lpstr>Возрастные особенности внутренней картины болезни </vt:lpstr>
      <vt:lpstr>Возрастные особенности внутренней картины болезни </vt:lpstr>
      <vt:lpstr>Возрастные особенности внутренней картины болезни</vt:lpstr>
      <vt:lpstr>Использованные источники: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Внутренняя картина болезни</dc:title>
  <dc:creator>Яковишин Галина</dc:creator>
  <cp:lastModifiedBy>Яковишин Галина</cp:lastModifiedBy>
  <cp:revision>15</cp:revision>
  <dcterms:created xsi:type="dcterms:W3CDTF">2020-01-14T02:56:11Z</dcterms:created>
  <dcterms:modified xsi:type="dcterms:W3CDTF">2020-01-14T04:43:15Z</dcterms:modified>
</cp:coreProperties>
</file>